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" y="-78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6BB2D-4C99-432F-94A4-F1B35AC449BF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B278-9335-43CF-AA98-8736F34B44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mailto:iipceee@saranathan.ac.in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C:\Users\s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57201"/>
            <a:ext cx="1893997" cy="730584"/>
          </a:xfrm>
          <a:prstGeom prst="rect">
            <a:avLst/>
          </a:prstGeom>
          <a:noFill/>
        </p:spPr>
      </p:pic>
      <p:pic>
        <p:nvPicPr>
          <p:cNvPr id="6" name="Picture 5" descr="E:\SCE\Research Cell\LOGOMAIN_psd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1" y="304801"/>
            <a:ext cx="1066800" cy="1066800"/>
          </a:xfrm>
          <a:prstGeom prst="rect">
            <a:avLst/>
          </a:prstGeom>
          <a:noFill/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1447800"/>
            <a:ext cx="9601200" cy="132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</a:pPr>
            <a:r>
              <a:rPr lang="en-US" sz="1600" dirty="0" smtClean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  <a:latin typeface="+mj-lt"/>
                <a:cs typeface="Arial" pitchFamily="34" charset="0"/>
              </a:rPr>
              <a:t>National  Workshop  </a:t>
            </a:r>
          </a:p>
          <a:p>
            <a:pPr algn="ctr" fontAlgn="base">
              <a:spcBef>
                <a:spcPct val="0"/>
              </a:spcBef>
            </a:pP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  <a:latin typeface="+mj-lt"/>
                <a:cs typeface="Arial" pitchFamily="34" charset="0"/>
              </a:rPr>
              <a:t>on </a:t>
            </a:r>
          </a:p>
          <a:p>
            <a:pPr algn="ctr" fontAlgn="base">
              <a:spcBef>
                <a:spcPct val="0"/>
              </a:spcBef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POWER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QUALITY ISSUES &amp; IMPACTS- 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From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Industrial Perspectives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algn="ctr" fontAlgn="base">
              <a:spcBef>
                <a:spcPct val="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+mj-lt"/>
                <a:cs typeface="Arial" pitchFamily="34" charset="0"/>
              </a:rPr>
              <a:t>PQIW’ 14- DEC 19,20 2014</a:t>
            </a:r>
          </a:p>
          <a:p>
            <a:pPr algn="ctr" fontAlgn="base">
              <a:spcBef>
                <a:spcPct val="0"/>
              </a:spcBef>
            </a:pPr>
            <a:endParaRPr lang="en-US" sz="3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0" y="2667000"/>
            <a:ext cx="9601200" cy="160041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Organized by</a:t>
            </a:r>
            <a:endParaRPr kumimoji="0" lang="en-US" sz="1400" b="1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Institute Industry Partnership Cell (IIPC)</a:t>
            </a:r>
            <a:endParaRPr lang="en-US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Department of Electrical and Electronics Engineering, Saranathan College of Engineering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Knowledge Partner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Asia Power Quality Initiative (APQI</a:t>
            </a:r>
            <a:r>
              <a:rPr lang="en-US" sz="1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11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0" y="4495800"/>
            <a:ext cx="9601200" cy="6096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i="1" dirty="0" smtClean="0"/>
              <a:t>Invites Industrial and Academic </a:t>
            </a:r>
            <a:r>
              <a:rPr lang="en-US" sz="1800" b="1" i="1" dirty="0" smtClean="0"/>
              <a:t>Participants </a:t>
            </a:r>
            <a:r>
              <a:rPr lang="en-US" sz="1800" b="1" i="1" dirty="0" smtClean="0"/>
              <a:t>to gain </a:t>
            </a:r>
            <a:r>
              <a:rPr lang="en-US" sz="1800" b="1" i="1" dirty="0" smtClean="0"/>
              <a:t>unique Insight into the Techno-Economic Impacts of </a:t>
            </a:r>
            <a:r>
              <a:rPr lang="en-US" sz="1800" b="1" i="1" dirty="0" smtClean="0"/>
              <a:t>Power </a:t>
            </a:r>
            <a:r>
              <a:rPr lang="en-US" sz="1800" b="1" i="1" dirty="0" smtClean="0"/>
              <a:t>quality on your business and all Energy </a:t>
            </a:r>
            <a:r>
              <a:rPr lang="en-US" sz="1800" b="1" i="1" dirty="0" smtClean="0"/>
              <a:t>A</a:t>
            </a:r>
            <a:r>
              <a:rPr lang="en-US" sz="1800" b="1" i="1" dirty="0" smtClean="0"/>
              <a:t>ssets</a:t>
            </a:r>
            <a:endParaRPr lang="en-US" sz="1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791200" y="10972800"/>
            <a:ext cx="3505200" cy="838199"/>
            <a:chOff x="1066800" y="10058400"/>
            <a:chExt cx="6248400" cy="2220686"/>
          </a:xfrm>
        </p:grpSpPr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1066800" y="10591800"/>
              <a:ext cx="6248400" cy="168728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00"/>
              </a:extrusionClr>
            </a:sp3d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  <a:flatTx/>
            </a:bodyPr>
            <a:lstStyle/>
            <a:p>
              <a:pPr defTabSz="914275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000000"/>
                  </a:solidFill>
                  <a:latin typeface="Times New Roman" pitchFamily="18" charset="0"/>
                  <a:ea typeface="Times" charset="0"/>
                  <a:cs typeface="Times New Roman" pitchFamily="18" charset="0"/>
                </a:rPr>
                <a:t>Last Date for Registration	 : 5-12-2014</a:t>
              </a:r>
            </a:p>
            <a:p>
              <a:pPr defTabSz="914275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dirty="0" smtClean="0">
                  <a:solidFill>
                    <a:srgbClr val="000000"/>
                  </a:solidFill>
                  <a:latin typeface="Times New Roman" pitchFamily="18" charset="0"/>
                  <a:ea typeface="Times" charset="0"/>
                  <a:cs typeface="Times New Roman" pitchFamily="18" charset="0"/>
                </a:rPr>
                <a:t>Confirmation Notification 	: 10-12-2014</a:t>
              </a:r>
              <a:endParaRPr lang="en-GB" sz="6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utoShape 8"/>
            <p:cNvSpPr>
              <a:spLocks noChangeArrowheads="1"/>
            </p:cNvSpPr>
            <p:nvPr/>
          </p:nvSpPr>
          <p:spPr bwMode="auto">
            <a:xfrm>
              <a:off x="2298880" y="10058400"/>
              <a:ext cx="3663771" cy="863601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pPr algn="ctr" defTabSz="91427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latin typeface="Times New Roman" pitchFamily="18" charset="0"/>
                  <a:ea typeface="Times" charset="0"/>
                  <a:cs typeface="Times New Roman" pitchFamily="18" charset="0"/>
                </a:rPr>
                <a:t>Important Dates</a:t>
              </a:r>
              <a:endParaRPr lang="en-GB" sz="1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52400" y="7010400"/>
          <a:ext cx="5486400" cy="2348484"/>
        </p:xfrm>
        <a:graphic>
          <a:graphicData uri="http://schemas.openxmlformats.org/drawingml/2006/table">
            <a:tbl>
              <a:tblPr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tblPr>
              <a:tblGrid>
                <a:gridCol w="2889490"/>
                <a:gridCol w="2596910"/>
              </a:tblGrid>
              <a:tr h="206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Participants –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Industries &amp; utilities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06" marR="5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Academicians</a:t>
                      </a:r>
                    </a:p>
                  </a:txBody>
                  <a:tcPr marL="54106" marR="5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77420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endParaRPr lang="en-US" sz="1000" b="1" u="sng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Exposure to cause and effects of PQ issues</a:t>
                      </a:r>
                      <a:endParaRPr lang="en-US" sz="1000" b="1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Quantifying Energy wastages</a:t>
                      </a:r>
                    </a:p>
                    <a:p>
                      <a:pPr marL="0" marR="0" lv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Techno-economical benefit of addressing PQ issues</a:t>
                      </a:r>
                    </a:p>
                    <a:p>
                      <a:pPr marL="0" marR="0" lv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Knowledge of regulatory compliance to avoid penalties</a:t>
                      </a:r>
                    </a:p>
                    <a:p>
                      <a:pPr marL="0" marR="0" lv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Exposure to PQ Analyzers and PQ measurement techniques</a:t>
                      </a:r>
                      <a:endParaRPr lang="en-US" sz="1000" b="1" kern="1200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Witness live practical demo of PQ solutions</a:t>
                      </a:r>
                    </a:p>
                    <a:p>
                      <a:pPr marL="0" marR="0" lvl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Witness a panel discussion chaired by industrial experts and interact with  panel members from both academia &amp; industries</a:t>
                      </a:r>
                      <a:endParaRPr lang="en-US" sz="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06" marR="5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Exposure to different PQ mitigation techniques</a:t>
                      </a:r>
                      <a:endParaRPr lang="en-US" sz="10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Acquire Knowledge on Active filters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Learn to simulate  control algorithms for Active filters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Witness Demonstration on hardware implementation of Active filters</a:t>
                      </a:r>
                      <a:endParaRPr lang="en-US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Exposure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to PQ measurement instruments</a:t>
                      </a:r>
                      <a:endParaRPr lang="en-US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Interact with industry and academic experts </a:t>
                      </a:r>
                      <a:endParaRPr lang="en-US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106" marR="54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981200" y="6477000"/>
            <a:ext cx="1981200" cy="43704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Key Takeaways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72200" y="7010400"/>
            <a:ext cx="3429000" cy="164352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171450" indent="-1714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chemeClr val="bg1"/>
                </a:solidFill>
              </a:rPr>
              <a:t>Experts </a:t>
            </a:r>
            <a:r>
              <a:rPr lang="en-US" sz="1800" dirty="0" smtClean="0">
                <a:solidFill>
                  <a:schemeClr val="bg1"/>
                </a:solidFill>
              </a:rPr>
              <a:t>from</a:t>
            </a:r>
          </a:p>
          <a:p>
            <a:pPr marL="171450" indent="-1714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NIT </a:t>
            </a:r>
            <a:r>
              <a:rPr lang="en-US" sz="1200" dirty="0" err="1" smtClean="0">
                <a:solidFill>
                  <a:schemeClr val="bg1"/>
                </a:solidFill>
              </a:rPr>
              <a:t>Trichy</a:t>
            </a:r>
            <a:endParaRPr lang="en-US" sz="1200" dirty="0" smtClean="0">
              <a:solidFill>
                <a:schemeClr val="bg1"/>
              </a:solidFill>
            </a:endParaRPr>
          </a:p>
          <a:p>
            <a:pPr marL="171450" indent="-1714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Fluke </a:t>
            </a:r>
            <a:r>
              <a:rPr lang="en-US" sz="1200" dirty="0" smtClean="0">
                <a:solidFill>
                  <a:schemeClr val="bg1"/>
                </a:solidFill>
              </a:rPr>
              <a:t>(leading PQ Analyzer manufacturers)</a:t>
            </a:r>
          </a:p>
          <a:p>
            <a:pPr marL="171450" indent="-17145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APQI </a:t>
            </a:r>
            <a:r>
              <a:rPr lang="en-US" sz="1200" dirty="0" smtClean="0">
                <a:solidFill>
                  <a:schemeClr val="bg1"/>
                </a:solidFill>
              </a:rPr>
              <a:t>and </a:t>
            </a:r>
            <a:r>
              <a:rPr lang="en-US" sz="1200" dirty="0" smtClean="0">
                <a:solidFill>
                  <a:schemeClr val="bg1"/>
                </a:solidFill>
              </a:rPr>
              <a:t> Schneider </a:t>
            </a:r>
            <a:r>
              <a:rPr lang="en-US" sz="1200" dirty="0" smtClean="0">
                <a:solidFill>
                  <a:schemeClr val="bg1"/>
                </a:solidFill>
              </a:rPr>
              <a:t>Electric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Power quality </a:t>
            </a:r>
            <a:r>
              <a:rPr lang="en-US" sz="1200" dirty="0" smtClean="0">
                <a:solidFill>
                  <a:schemeClr val="bg1"/>
                </a:solidFill>
              </a:rPr>
              <a:t>consultants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CEA ( Central Electricity Authority)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TANGEDCO</a:t>
            </a:r>
            <a:endParaRPr lang="en-US" sz="1200" dirty="0" smtClean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4200" y="6553200"/>
            <a:ext cx="2047099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Resource Persons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019800" y="8963025"/>
            <a:ext cx="3581400" cy="186512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marL="171450" lvl="1" indent="-1143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Adverse impact of PQ issues for the customer &amp; utility</a:t>
            </a:r>
          </a:p>
          <a:p>
            <a:pPr marL="171450" lvl="0" indent="-1143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Standards and Regulations to be complied with</a:t>
            </a:r>
          </a:p>
          <a:p>
            <a:pPr marL="171450" lvl="0" indent="-1143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Existing mitigation techniques available </a:t>
            </a:r>
          </a:p>
          <a:p>
            <a:pPr marL="171450" lvl="0" indent="-1143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Demonstration of solutions developed in-house</a:t>
            </a:r>
          </a:p>
          <a:p>
            <a:pPr marL="171450" lvl="0" indent="-11430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</a:rPr>
              <a:t> Expert Panel discussion with members comprising of  consultants &amp; manufacturers , academic experts in PQ area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400800" y="8610600"/>
            <a:ext cx="2814297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Outline of the Workshop</a:t>
            </a:r>
          </a:p>
        </p:txBody>
      </p:sp>
      <p:sp>
        <p:nvSpPr>
          <p:cNvPr id="21" name="Cloud Callout 20"/>
          <p:cNvSpPr/>
          <p:nvPr/>
        </p:nvSpPr>
        <p:spPr>
          <a:xfrm>
            <a:off x="762000" y="5334000"/>
            <a:ext cx="8305800" cy="914400"/>
          </a:xfrm>
          <a:prstGeom prst="cloud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1</a:t>
            </a:r>
            <a:r>
              <a:rPr lang="en-US" sz="2000" b="1" baseline="30000" dirty="0" smtClean="0">
                <a:solidFill>
                  <a:schemeClr val="bg1"/>
                </a:solidFill>
              </a:rPr>
              <a:t>st</a:t>
            </a:r>
            <a:r>
              <a:rPr lang="en-US" sz="2000" b="1" dirty="0" smtClean="0">
                <a:solidFill>
                  <a:schemeClr val="bg1"/>
                </a:solidFill>
              </a:rPr>
              <a:t> Day exclusively for Industries and second day </a:t>
            </a:r>
            <a:r>
              <a:rPr lang="en-US" sz="2000" b="1" dirty="0" smtClean="0">
                <a:solidFill>
                  <a:schemeClr val="bg1"/>
                </a:solidFill>
              </a:rPr>
              <a:t>for academia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9856418"/>
            <a:ext cx="5867400" cy="96398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marL="228600" lvl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Electrical Engineers from industries / Certified Energy Auditors &amp; Managers / Practicing Engineers from  Hotels  and Hospitals / Government Organizations /  Engineering Faculty / Research Scholars / PG Engineering Students/ Educational institutions / Utilities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28800" y="9525000"/>
            <a:ext cx="2160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Target Participants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0" y="11016496"/>
            <a:ext cx="48006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Workshop Convener:</a:t>
            </a:r>
            <a:endParaRPr lang="en-US" sz="1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Dr.M.Arutchelvi</a:t>
            </a:r>
            <a:endParaRPr lang="en-US" sz="1000" dirty="0">
              <a:solidFill>
                <a:prstClr val="black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Prof/HOD/EEE dept</a:t>
            </a:r>
            <a:endParaRPr lang="en-US" sz="1000" dirty="0">
              <a:solidFill>
                <a:prstClr val="black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Saranathan College of Engineering</a:t>
            </a:r>
            <a:endParaRPr lang="en-US" sz="1000" dirty="0">
              <a:solidFill>
                <a:prstClr val="black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Venkateshwaranagar</a:t>
            </a:r>
            <a:r>
              <a:rPr lang="en-US" sz="10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1000" b="1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Panjapur</a:t>
            </a:r>
            <a:r>
              <a:rPr lang="en-US" sz="10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Trichy-620012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b="1" dirty="0">
              <a:solidFill>
                <a:prstClr val="black"/>
              </a:solidFill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rgbClr val="00B050"/>
                </a:solidFill>
                <a:latin typeface="Calibri" pitchFamily="34" charset="0"/>
                <a:cs typeface="Times New Roman" pitchFamily="18" charset="0"/>
              </a:rPr>
              <a:t>For Any Further Details Please Contact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Workshop Coordinators</a:t>
            </a:r>
            <a:endParaRPr lang="en-US" sz="1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Dr.D.Kalyanakumar</a:t>
            </a:r>
            <a:r>
              <a:rPr lang="en-US" sz="10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   Mobile- 9443797972</a:t>
            </a:r>
            <a:endParaRPr lang="en-US" sz="1000" dirty="0">
              <a:solidFill>
                <a:prstClr val="black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Mr.S.Lenin</a:t>
            </a:r>
            <a:r>
              <a:rPr lang="en-US" sz="10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Prakash    Mobile- 8903044660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cs typeface="Times New Roman" pitchFamily="18" charset="0"/>
              </a:rPr>
              <a:t>Email: </a:t>
            </a:r>
            <a:r>
              <a:rPr lang="en-US" sz="1000" b="1" dirty="0">
                <a:solidFill>
                  <a:prstClr val="black"/>
                </a:solidFill>
                <a:cs typeface="Times New Roman" pitchFamily="18" charset="0"/>
                <a:hlinkClick r:id="rId5"/>
              </a:rPr>
              <a:t>iipceee@saranathan.ac.in</a:t>
            </a:r>
            <a:r>
              <a:rPr lang="en-US" sz="1000" b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endParaRPr lang="en-US" sz="1000" dirty="0"/>
          </a:p>
        </p:txBody>
      </p:sp>
      <p:sp>
        <p:nvSpPr>
          <p:cNvPr id="26" name="Rectangle 25"/>
          <p:cNvSpPr/>
          <p:nvPr/>
        </p:nvSpPr>
        <p:spPr>
          <a:xfrm>
            <a:off x="2895600" y="11734800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Click Here for Workshop Brochure and More details</a:t>
            </a:r>
            <a:endParaRPr lang="en-US" sz="1800" dirty="0">
              <a:solidFill>
                <a:srgbClr val="002060"/>
              </a:solidFill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3733800" y="12030075"/>
          <a:ext cx="2057400" cy="771525"/>
        </p:xfrm>
        <a:graphic>
          <a:graphicData uri="http://schemas.openxmlformats.org/presentationml/2006/ole">
            <p:oleObj spid="_x0000_s1027" name="Acrobat Document" showAsIcon="1" r:id="rId6" imgW="914400" imgH="771480" progId="AcroExch.Document.11">
              <p:embed/>
            </p:oleObj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533400"/>
            <a:ext cx="1828800" cy="67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347</Words>
  <Application>Microsoft Office PowerPoint</Application>
  <PresentationFormat>A3 Paper (297x420 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Acrobat Document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</dc:creator>
  <cp:lastModifiedBy>s</cp:lastModifiedBy>
  <cp:revision>6</cp:revision>
  <dcterms:created xsi:type="dcterms:W3CDTF">2014-11-05T12:49:28Z</dcterms:created>
  <dcterms:modified xsi:type="dcterms:W3CDTF">2014-11-06T13:49:17Z</dcterms:modified>
</cp:coreProperties>
</file>